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95" r:id="rId2"/>
  </p:sldMasterIdLst>
  <p:sldIdLst>
    <p:sldId id="259" r:id="rId3"/>
    <p:sldId id="282" r:id="rId4"/>
    <p:sldId id="287" r:id="rId5"/>
    <p:sldId id="281" r:id="rId6"/>
    <p:sldId id="283" r:id="rId7"/>
    <p:sldId id="285" r:id="rId8"/>
    <p:sldId id="286" r:id="rId9"/>
    <p:sldId id="284" r:id="rId10"/>
    <p:sldId id="288" r:id="rId11"/>
    <p:sldId id="289" r:id="rId12"/>
    <p:sldId id="290" r:id="rId13"/>
    <p:sldId id="294" r:id="rId14"/>
    <p:sldId id="293" r:id="rId15"/>
    <p:sldId id="295" r:id="rId16"/>
    <p:sldId id="274" r:id="rId17"/>
    <p:sldId id="296" r:id="rId18"/>
    <p:sldId id="297" r:id="rId19"/>
    <p:sldId id="298" r:id="rId20"/>
    <p:sldId id="299" r:id="rId21"/>
    <p:sldId id="300" r:id="rId22"/>
    <p:sldId id="301" r:id="rId23"/>
    <p:sldId id="302" r:id="rId24"/>
    <p:sldId id="306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60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10" name="Рисунок 25" descr="45.jpg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42875"/>
            <a:ext cx="2286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428728" y="6143644"/>
            <a:ext cx="6400800" cy="538154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500826" y="1643050"/>
            <a:ext cx="2428892" cy="1928826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6855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Только заголовок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7421" y="228600"/>
            <a:ext cx="6478603" cy="758825"/>
          </a:xfrm>
        </p:spPr>
        <p:txBody>
          <a:bodyPr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4C9FCA-53C8-4B46-9221-2C90837A8529}" type="datetimeFigureOut">
              <a:rPr lang="ru-RU"/>
              <a:pPr>
                <a:defRPr/>
              </a:pPr>
              <a:t>20.02.2021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49955A-9290-44BB-A6DB-F79D64355B63}" type="slidenum">
              <a:rPr lang="ru-RU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63357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118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F91513-5305-425B-85B2-F91C43A9D42A}" type="datetimeFigureOut">
              <a:rPr lang="ru-RU"/>
              <a:pPr>
                <a:defRPr/>
              </a:pPr>
              <a:t>20.02.2021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19EB80-96B0-4FF5-A6A3-7C4BAACFBE82}" type="slidenum">
              <a:rPr lang="ru-RU">
                <a:solidFill>
                  <a:srgbClr val="9BBB59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BBB59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8276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DA0043-33CE-478A-9474-D74546614808}" type="datetimeFigureOut">
              <a:rPr lang="ru-RU"/>
              <a:pPr>
                <a:defRPr/>
              </a:pPr>
              <a:t>20.02.2021</a:t>
            </a:fld>
            <a:endParaRPr lang="ru-RU"/>
          </a:p>
        </p:txBody>
      </p:sp>
      <p:sp>
        <p:nvSpPr>
          <p:cNvPr id="1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C600A22C-D62F-4AA8-A76F-8603FEEDAEF7}" type="slidenum">
              <a:rPr lang="ru-RU">
                <a:solidFill>
                  <a:srgbClr val="9BBB59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BBB59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1302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C9F026-41B0-4A61-9B2A-9ABB9C157F64}" type="datetimeFigureOut">
              <a:rPr lang="ru-RU"/>
              <a:pPr>
                <a:defRPr/>
              </a:pPr>
              <a:t>20.02.2021</a:t>
            </a:fld>
            <a:endParaRPr lang="ru-RU"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511F08-966E-4F21-A0EC-6EDA162654F4}" type="slidenum">
              <a:rPr lang="ru-RU">
                <a:solidFill>
                  <a:srgbClr val="9BBB59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BBB59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75239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8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AEBF42-9995-4549-AE0A-D2348AA631DC}" type="datetimeFigureOut">
              <a:rPr lang="ru-RU"/>
              <a:pPr>
                <a:defRPr/>
              </a:pPr>
              <a:t>20.02.2021</a:t>
            </a:fld>
            <a:endParaRPr lang="ru-RU"/>
          </a:p>
        </p:txBody>
      </p:sp>
      <p:sp>
        <p:nvSpPr>
          <p:cNvPr id="19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802BFBF8-E330-4878-83AA-E6B5D7BDC78F}" type="slidenum">
              <a:rPr lang="ru-RU">
                <a:solidFill>
                  <a:srgbClr val="9BBB59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BBB59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7853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102BF8-CADC-4CAC-921D-F5102ABE1321}" type="datetimeFigureOut">
              <a:rPr lang="ru-RU"/>
              <a:pPr>
                <a:defRPr/>
              </a:pPr>
              <a:t>20.02.2021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391A9F-134D-4451-8A1C-98963774DCC1}" type="slidenum">
              <a:rPr lang="ru-RU">
                <a:solidFill>
                  <a:srgbClr val="9BBB59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BBB59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8920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4C1CB-1927-43A3-9155-AF5F4C56032F}" type="datetimeFigureOut">
              <a:rPr lang="ru-RU"/>
              <a:pPr>
                <a:defRPr/>
              </a:pPr>
              <a:t>20.02.2021</a:t>
            </a:fld>
            <a:endParaRPr lang="ru-RU"/>
          </a:p>
        </p:txBody>
      </p:sp>
      <p:sp>
        <p:nvSpPr>
          <p:cNvPr id="9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F3D5C44F-0927-4D3F-AC6D-982BAE27D6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14271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6" name="Номер слайда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9495B85A-8987-4C91-8B01-CC9E87E444F2}" type="slidenum">
              <a:rPr lang="ru-RU">
                <a:solidFill>
                  <a:srgbClr val="9BBB59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BBB59">
                  <a:shade val="75000"/>
                </a:srgbClr>
              </a:solidFill>
            </a:endParaRPr>
          </a:p>
        </p:txBody>
      </p:sp>
      <p:sp>
        <p:nvSpPr>
          <p:cNvPr id="17" name="Дата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ECB2A3-D3B3-419A-BBEE-EFBCC25F5C0F}" type="datetimeFigureOut">
              <a:rPr lang="ru-RU"/>
              <a:pPr>
                <a:defRPr/>
              </a:pPr>
              <a:t>20.02.2021</a:t>
            </a:fld>
            <a:endParaRPr lang="ru-RU"/>
          </a:p>
        </p:txBody>
      </p:sp>
      <p:sp>
        <p:nvSpPr>
          <p:cNvPr id="18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75558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Номер слайда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7EC94F-D2E3-44B9-AE04-02779916F766}" type="slidenum">
              <a:rPr lang="ru-RU">
                <a:solidFill>
                  <a:srgbClr val="9BBB59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BBB59">
                  <a:shade val="75000"/>
                </a:srgbClr>
              </a:solidFill>
            </a:endParaRPr>
          </a:p>
        </p:txBody>
      </p:sp>
      <p:sp>
        <p:nvSpPr>
          <p:cNvPr id="17" name="Дата 4"/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A9C858-ABC6-413A-AFA2-0419B4A5E4DD}" type="datetimeFigureOut">
              <a:rPr lang="ru-RU"/>
              <a:pPr>
                <a:defRPr/>
              </a:pPr>
              <a:t>20.02.2021</a:t>
            </a:fld>
            <a:endParaRPr lang="ru-RU"/>
          </a:p>
        </p:txBody>
      </p:sp>
      <p:sp>
        <p:nvSpPr>
          <p:cNvPr id="18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4315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28859" y="228600"/>
            <a:ext cx="6407165" cy="7588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2357430"/>
            <a:ext cx="8503920" cy="392909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2C1524-5A5E-49B8-8976-EB971EAC6171}" type="datetimeFigureOut">
              <a:rPr lang="ru-RU"/>
              <a:pPr>
                <a:defRPr/>
              </a:pPr>
              <a:t>20.02.2021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87D7D7-2402-47C4-A5BA-D58ECBD99E6B}" type="slidenum">
              <a:rPr lang="ru-RU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1763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46106C-B193-4790-9DFF-381F4AD46D63}" type="datetimeFigureOut">
              <a:rPr lang="ru-RU"/>
              <a:pPr>
                <a:defRPr/>
              </a:pPr>
              <a:t>20.02.2021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B9C789-7EBE-47FF-A3EC-94F3159F44F4}" type="slidenum">
              <a:rPr lang="ru-RU">
                <a:solidFill>
                  <a:srgbClr val="9BBB59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BBB59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89403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3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ADBFC3-D735-4BEC-8E5F-6C8FF617ED43}" type="slidenum">
              <a:rPr lang="ru-RU">
                <a:solidFill>
                  <a:srgbClr val="9BBB59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BBB59">
                  <a:shade val="75000"/>
                </a:srgbClr>
              </a:solidFill>
            </a:endParaRPr>
          </a:p>
        </p:txBody>
      </p:sp>
      <p:sp>
        <p:nvSpPr>
          <p:cNvPr id="14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E0C3E0-BA6E-4C4E-862F-CCC5D9C4A599}" type="datetimeFigureOut">
              <a:rPr lang="ru-RU"/>
              <a:pPr>
                <a:defRPr/>
              </a:pPr>
              <a:t>20.02.2021</a:t>
            </a:fld>
            <a:endParaRPr lang="ru-RU"/>
          </a:p>
        </p:txBody>
      </p:sp>
      <p:sp>
        <p:nvSpPr>
          <p:cNvPr id="1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8409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CC286E-01C0-4D16-835C-2D30774FF811}" type="datetimeFigureOut">
              <a:rPr lang="ru-RU"/>
              <a:pPr>
                <a:defRPr/>
              </a:pPr>
              <a:t>20.02.2021</a:t>
            </a:fld>
            <a:endParaRPr lang="ru-RU"/>
          </a:p>
        </p:txBody>
      </p:sp>
      <p:sp>
        <p:nvSpPr>
          <p:cNvPr id="1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AA0E3290-9874-4FF2-8911-38D3A7701638}" type="slidenum">
              <a:rPr lang="ru-RU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42998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28860" y="228600"/>
            <a:ext cx="6407292" cy="758952"/>
          </a:xfrm>
        </p:spPr>
        <p:txBody>
          <a:bodyPr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2428868"/>
            <a:ext cx="4038600" cy="3624460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D87BE9-FCAB-4640-B76A-EEEAF559E0E2}" type="datetimeFigureOut">
              <a:rPr lang="ru-RU"/>
              <a:pPr>
                <a:defRPr/>
              </a:pPr>
              <a:t>20.02.2021</a:t>
            </a:fld>
            <a:endParaRPr lang="ru-RU"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F422FD-4E21-47AD-9B94-2FEFE9BA075A}" type="slidenum">
              <a:rPr lang="ru-RU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0354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8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54C020-2FA5-4B72-A0AD-ABD94BFD6B96}" type="datetimeFigureOut">
              <a:rPr lang="ru-RU"/>
              <a:pPr>
                <a:defRPr/>
              </a:pPr>
              <a:t>20.02.2021</a:t>
            </a:fld>
            <a:endParaRPr lang="ru-RU"/>
          </a:p>
        </p:txBody>
      </p:sp>
      <p:sp>
        <p:nvSpPr>
          <p:cNvPr id="19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755A88C9-6D2C-485D-A908-3EFEC564DA83}" type="slidenum">
              <a:rPr lang="ru-RU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08504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7421" y="228600"/>
            <a:ext cx="6478603" cy="75882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AC307-7AC0-452D-A0BA-D90D5A385D0C}" type="datetimeFigureOut">
              <a:rPr lang="ru-RU"/>
              <a:pPr>
                <a:defRPr/>
              </a:pPr>
              <a:t>20.02.2021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8E8FFC-A63E-47D9-938A-8393884FFDF4}" type="slidenum">
              <a:rPr lang="ru-RU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98371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768169-8E0D-412D-A015-8D95BAD9C101}" type="datetimeFigureOut">
              <a:rPr lang="ru-RU"/>
              <a:pPr>
                <a:defRPr/>
              </a:pPr>
              <a:t>20.02.2021</a:t>
            </a:fld>
            <a:endParaRPr lang="ru-RU" dirty="0"/>
          </a:p>
        </p:txBody>
      </p:sp>
      <p:sp>
        <p:nvSpPr>
          <p:cNvPr id="9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310BEDAC-22B6-44F7-A9F9-704E24A9EC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640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6" name="Номер слайда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3602635C-15EE-45AE-A3AA-085E0679D44F}" type="slidenum">
              <a:rPr lang="ru-RU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17" name="Дата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F7517D-D4D8-4134-8152-47A5869997B1}" type="datetimeFigureOut">
              <a:rPr lang="ru-RU"/>
              <a:pPr>
                <a:defRPr/>
              </a:pPr>
              <a:t>20.02.2021</a:t>
            </a:fld>
            <a:endParaRPr lang="ru-RU"/>
          </a:p>
        </p:txBody>
      </p:sp>
      <p:sp>
        <p:nvSpPr>
          <p:cNvPr id="18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55506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Номер слайда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1C502A-4C51-4E7E-BAF5-44B76F28ACC1}" type="slidenum">
              <a:rPr lang="ru-RU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17" name="Дата 4"/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6050F7-0C50-40E7-9B0C-60BB87CAC8D4}" type="datetimeFigureOut">
              <a:rPr lang="ru-RU"/>
              <a:pPr>
                <a:defRPr/>
              </a:pPr>
              <a:t>20.02.2021</a:t>
            </a:fld>
            <a:endParaRPr lang="ru-RU"/>
          </a:p>
        </p:txBody>
      </p:sp>
      <p:sp>
        <p:nvSpPr>
          <p:cNvPr id="18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869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562B50-A7EA-41D8-AD30-6DFE00183DEF}" type="datetimeFigureOut">
              <a:rPr lang="ru-RU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20.02.2021</a:t>
            </a:fld>
            <a:endParaRPr lang="ru-RU">
              <a:latin typeface="Arial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latin typeface="Arial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E3DA931-4B6E-4A8A-8ACA-04E65A028FCC}" type="slidenum">
              <a:rPr lang="ru-RU">
                <a:solidFill>
                  <a:srgbClr val="8CADAE">
                    <a:shade val="75000"/>
                  </a:srgb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8CADAE">
                  <a:shade val="75000"/>
                </a:srgbClr>
              </a:solidFill>
              <a:latin typeface="Arial" charset="0"/>
            </a:endParaRPr>
          </a:p>
        </p:txBody>
      </p:sp>
      <p:sp>
        <p:nvSpPr>
          <p:cNvPr id="1038" name="Заголовок 21"/>
          <p:cNvSpPr>
            <a:spLocks noGrp="1"/>
          </p:cNvSpPr>
          <p:nvPr>
            <p:ph type="title"/>
          </p:nvPr>
        </p:nvSpPr>
        <p:spPr bwMode="auto">
          <a:xfrm>
            <a:off x="2357438" y="228600"/>
            <a:ext cx="6478587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1039" name="Текст 12"/>
          <p:cNvSpPr>
            <a:spLocks noGrp="1"/>
          </p:cNvSpPr>
          <p:nvPr>
            <p:ph type="body" idx="1"/>
          </p:nvPr>
        </p:nvSpPr>
        <p:spPr bwMode="auto">
          <a:xfrm>
            <a:off x="301625" y="2357438"/>
            <a:ext cx="8534400" cy="3765550"/>
          </a:xfrm>
          <a:prstGeom prst="rect">
            <a:avLst/>
          </a:prstGeom>
          <a:gradFill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pic>
        <p:nvPicPr>
          <p:cNvPr id="1040" name="Рисунок 19" descr="45.jpg"/>
          <p:cNvPicPr>
            <a:picLocks noChangeAspect="1"/>
          </p:cNvPicPr>
          <p:nvPr userDrawn="1"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42875"/>
            <a:ext cx="2286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3104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rgbClr val="7B98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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ct val="20000"/>
        </a:spcBef>
        <a:spcAft>
          <a:spcPct val="0"/>
        </a:spcAft>
        <a:buClr>
          <a:srgbClr val="8CADAE"/>
        </a:buClr>
        <a:buSzPct val="75000"/>
        <a:buFont typeface="Wingdings 2" pitchFamily="18" charset="2"/>
        <a:buChar char="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ct val="20000"/>
        </a:spcBef>
        <a:spcAft>
          <a:spcPct val="0"/>
        </a:spcAft>
        <a:buClr>
          <a:srgbClr val="8C7B70"/>
        </a:buClr>
        <a:buSzPct val="70000"/>
        <a:buFont typeface="Wingdings" pitchFamily="2" charset="2"/>
        <a:buChar char="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rgbClr val="8FB08C"/>
        </a:buClr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5F1809F-3160-4344-8C9A-E179AB64FF42}" type="datetimeFigureOut">
              <a:rPr lang="ru-RU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20.02.2021</a:t>
            </a:fld>
            <a:endParaRPr lang="ru-RU">
              <a:latin typeface="Arial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latin typeface="Arial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54231C7-2352-49F1-B02B-6AB5ADA6178F}" type="slidenum">
              <a:rPr lang="ru-RU">
                <a:solidFill>
                  <a:srgbClr val="9BBB59">
                    <a:shade val="75000"/>
                  </a:srgb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9BBB59">
                  <a:shade val="75000"/>
                </a:srgbClr>
              </a:solidFill>
              <a:latin typeface="Arial" charset="0"/>
            </a:endParaRPr>
          </a:p>
        </p:txBody>
      </p:sp>
      <p:sp>
        <p:nvSpPr>
          <p:cNvPr id="1038" name="Заголовок 21"/>
          <p:cNvSpPr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1039" name="Текст 12"/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86394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rgbClr val="88A44D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88A44D"/>
          </a:solidFill>
          <a:latin typeface="Georg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88A44D"/>
          </a:solidFill>
          <a:latin typeface="Georg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88A44D"/>
          </a:solidFill>
          <a:latin typeface="Georg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88A44D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88A44D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88A44D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88A44D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88A44D"/>
          </a:solidFill>
          <a:latin typeface="Georgia" pitchFamily="18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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ct val="20000"/>
        </a:spcBef>
        <a:spcAft>
          <a:spcPct val="0"/>
        </a:spcAft>
        <a:buClr>
          <a:srgbClr val="9BBB59"/>
        </a:buClr>
        <a:buSzPct val="75000"/>
        <a:buFont typeface="Wingdings 2" pitchFamily="18" charset="2"/>
        <a:buChar char="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ct val="20000"/>
        </a:spcBef>
        <a:spcAft>
          <a:spcPct val="0"/>
        </a:spcAft>
        <a:buClr>
          <a:srgbClr val="8064A2"/>
        </a:buClr>
        <a:buSzPct val="70000"/>
        <a:buFont typeface="Wingdings" pitchFamily="2" charset="2"/>
        <a:buChar char="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rgbClr val="4BACC6"/>
        </a:buClr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411760" y="332656"/>
            <a:ext cx="64087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>
                <a:solidFill>
                  <a:srgbClr val="002060"/>
                </a:solidFill>
                <a:latin typeface="Calibri"/>
              </a:rPr>
              <a:t>Здравствуйте, Ребята! </a:t>
            </a:r>
            <a:endParaRPr lang="ru-RU" sz="4000" dirty="0"/>
          </a:p>
        </p:txBody>
      </p:sp>
      <p:pic>
        <p:nvPicPr>
          <p:cNvPr id="1026" name="Picture 2" descr="https://www.allgigs.co.uk/images/object/artist/63479/Fireman_Sam-1-250-250-85-nocrop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00" b="100000" l="29200" r="8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734484"/>
            <a:ext cx="3888432" cy="4322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6" y="2132856"/>
            <a:ext cx="676875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i="1" dirty="0">
                <a:solidFill>
                  <a:srgbClr val="002060"/>
                </a:solidFill>
                <a:latin typeface="Calibri"/>
              </a:rPr>
              <a:t>      Я – пожарный Сэм! </a:t>
            </a:r>
          </a:p>
          <a:p>
            <a:pPr lvl="0" algn="ctr"/>
            <a:r>
              <a:rPr lang="ru-RU" sz="4000" b="1" i="1" dirty="0">
                <a:solidFill>
                  <a:srgbClr val="002060"/>
                </a:solidFill>
                <a:latin typeface="Calibri"/>
              </a:rPr>
              <a:t>      Хочу напомнить Вам правила ПОЖАРНОЙ безопасности. Вы должны знать, как  вести себя дома, чтобы не случилось беды.</a:t>
            </a:r>
          </a:p>
        </p:txBody>
      </p:sp>
    </p:spTree>
    <p:extLst>
      <p:ext uri="{BB962C8B-B14F-4D97-AF65-F5344CB8AC3E}">
        <p14:creationId xmlns:p14="http://schemas.microsoft.com/office/powerpoint/2010/main" val="10441080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87849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Причины возникновения  пожара дома</a:t>
            </a:r>
          </a:p>
        </p:txBody>
      </p:sp>
      <p:pic>
        <p:nvPicPr>
          <p:cNvPr id="13314" name="Picture 2" descr="http://player.myshared.ru/7/824801/slides/slide_2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"/>
          <a:stretch/>
        </p:blipFill>
        <p:spPr bwMode="auto">
          <a:xfrm>
            <a:off x="708162" y="912956"/>
            <a:ext cx="7727675" cy="4409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9512" y="5229200"/>
            <a:ext cx="87849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0070C0"/>
                </a:solidFill>
                <a:latin typeface="Monotype Corsiva" panose="03010101010201010101" pitchFamily="66" charset="0"/>
              </a:rPr>
              <a:t>Отогревание замерзших труб паяльными лампами и факелами</a:t>
            </a:r>
          </a:p>
        </p:txBody>
      </p:sp>
    </p:spTree>
    <p:extLst>
      <p:ext uri="{BB962C8B-B14F-4D97-AF65-F5344CB8AC3E}">
        <p14:creationId xmlns:p14="http://schemas.microsoft.com/office/powerpoint/2010/main" val="4854278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87849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Причины возникновения  пожара </a:t>
            </a:r>
          </a:p>
        </p:txBody>
      </p:sp>
      <p:pic>
        <p:nvPicPr>
          <p:cNvPr id="14338" name="Picture 2" descr="http://player.myshared.ru/7/824801/slides/slide_2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"/>
          <a:stretch/>
        </p:blipFill>
        <p:spPr bwMode="auto">
          <a:xfrm>
            <a:off x="2451618" y="911547"/>
            <a:ext cx="4240763" cy="4275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9512" y="5301209"/>
            <a:ext cx="87849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  <a:latin typeface="Monotype Corsiva" panose="03010101010201010101" pitchFamily="66" charset="0"/>
              </a:rPr>
              <a:t>Самовозгорание обтирочных материалов, промасленной одежды, непросушенного сена и зерна </a:t>
            </a:r>
          </a:p>
        </p:txBody>
      </p:sp>
    </p:spTree>
    <p:extLst>
      <p:ext uri="{BB962C8B-B14F-4D97-AF65-F5344CB8AC3E}">
        <p14:creationId xmlns:p14="http://schemas.microsoft.com/office/powerpoint/2010/main" val="37388247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87849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Причины возникновения  пожара</a:t>
            </a:r>
          </a:p>
        </p:txBody>
      </p:sp>
      <p:pic>
        <p:nvPicPr>
          <p:cNvPr id="15362" name="Picture 2" descr="http://player.myshared.ru/7/824801/slides/slide_1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"/>
          <a:stretch/>
        </p:blipFill>
        <p:spPr bwMode="auto">
          <a:xfrm>
            <a:off x="694420" y="941875"/>
            <a:ext cx="7755159" cy="4433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9512" y="5445224"/>
            <a:ext cx="87849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Monotype Corsiva" panose="03010101010201010101" pitchFamily="66" charset="0"/>
              </a:rPr>
              <a:t>Нарушение правил проведения сварочных работ</a:t>
            </a:r>
          </a:p>
        </p:txBody>
      </p:sp>
    </p:spTree>
    <p:extLst>
      <p:ext uri="{BB962C8B-B14F-4D97-AF65-F5344CB8AC3E}">
        <p14:creationId xmlns:p14="http://schemas.microsoft.com/office/powerpoint/2010/main" val="22878986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87129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Причины возникновения  пожара </a:t>
            </a:r>
          </a:p>
        </p:txBody>
      </p:sp>
      <p:pic>
        <p:nvPicPr>
          <p:cNvPr id="16386" name="Picture 2" descr="http://player.myshared.ru/7/824801/slides/slide_1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841783" y="1039311"/>
            <a:ext cx="7532442" cy="4261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1520" y="5301208"/>
            <a:ext cx="8712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Monotype Corsiva" panose="03010101010201010101" pitchFamily="66" charset="0"/>
              </a:rPr>
              <a:t>Разведение костров, поджигание сухой травы (палы)</a:t>
            </a:r>
          </a:p>
        </p:txBody>
      </p:sp>
    </p:spTree>
    <p:extLst>
      <p:ext uri="{BB962C8B-B14F-4D97-AF65-F5344CB8AC3E}">
        <p14:creationId xmlns:p14="http://schemas.microsoft.com/office/powerpoint/2010/main" val="5082581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51615"/>
            <a:ext cx="3888431" cy="5639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99992" y="692697"/>
            <a:ext cx="432048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400" b="1" i="1" dirty="0">
                <a:solidFill>
                  <a:srgbClr val="002060"/>
                </a:solidFill>
                <a:latin typeface="Monotype Corsiva" panose="03010101010201010101" pitchFamily="66" charset="0"/>
              </a:rPr>
              <a:t>Ребята, </a:t>
            </a:r>
          </a:p>
          <a:p>
            <a:pPr lvl="0" algn="ctr"/>
            <a:r>
              <a:rPr lang="ru-RU" sz="4400" b="1" i="1" dirty="0">
                <a:solidFill>
                  <a:srgbClr val="002060"/>
                </a:solidFill>
                <a:latin typeface="Monotype Corsiva" panose="03010101010201010101" pitchFamily="66" charset="0"/>
              </a:rPr>
              <a:t>а знаете ли вы,</a:t>
            </a:r>
            <a:r>
              <a:rPr lang="ru-RU" sz="4400" dirty="0">
                <a:solidFill>
                  <a:prstClr val="black"/>
                </a:solidFill>
                <a:latin typeface="Monotype Corsiva" panose="03010101010201010101" pitchFamily="66" charset="0"/>
              </a:rPr>
              <a:t> </a:t>
            </a:r>
          </a:p>
          <a:p>
            <a:pPr lvl="0" algn="ctr"/>
            <a:r>
              <a:rPr lang="ru-RU" sz="4400" b="1" i="1" dirty="0">
                <a:solidFill>
                  <a:srgbClr val="002060"/>
                </a:solidFill>
                <a:latin typeface="Monotype Corsiva" panose="03010101010201010101" pitchFamily="66" charset="0"/>
              </a:rPr>
              <a:t>как </a:t>
            </a:r>
          </a:p>
          <a:p>
            <a:pPr lvl="0" algn="ctr"/>
            <a:r>
              <a:rPr lang="ru-RU" sz="4400" b="1" i="1" dirty="0">
                <a:solidFill>
                  <a:srgbClr val="002060"/>
                </a:solidFill>
                <a:latin typeface="Monotype Corsiva" panose="03010101010201010101" pitchFamily="66" charset="0"/>
              </a:rPr>
              <a:t>правильно действовать </a:t>
            </a:r>
          </a:p>
          <a:p>
            <a:pPr lvl="0" algn="ctr"/>
            <a:r>
              <a:rPr lang="ru-RU" sz="4400" b="1" i="1" dirty="0">
                <a:solidFill>
                  <a:srgbClr val="002060"/>
                </a:solidFill>
                <a:latin typeface="Monotype Corsiva" panose="03010101010201010101" pitchFamily="66" charset="0"/>
              </a:rPr>
              <a:t>при </a:t>
            </a:r>
          </a:p>
          <a:p>
            <a:pPr lvl="0" algn="ctr"/>
            <a:r>
              <a:rPr lang="ru-RU" sz="4400" b="1" i="1" dirty="0">
                <a:solidFill>
                  <a:srgbClr val="002060"/>
                </a:solidFill>
                <a:latin typeface="Monotype Corsiva" panose="03010101010201010101" pitchFamily="66" charset="0"/>
              </a:rPr>
              <a:t>пожаре?</a:t>
            </a:r>
          </a:p>
        </p:txBody>
      </p:sp>
    </p:spTree>
    <p:extLst>
      <p:ext uri="{BB962C8B-B14F-4D97-AF65-F5344CB8AC3E}">
        <p14:creationId xmlns:p14="http://schemas.microsoft.com/office/powerpoint/2010/main" val="27232826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http://www.detsad2.ru/image/fire/2/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73968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6632"/>
            <a:ext cx="878497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400" b="1" i="1" dirty="0">
                <a:solidFill>
                  <a:srgbClr val="FF0000"/>
                </a:solidFill>
                <a:latin typeface="Monotype Corsiva" panose="03010101010201010101" pitchFamily="66" charset="0"/>
                <a:ea typeface="Times New Roman" pitchFamily="18" charset="0"/>
                <a:cs typeface="Times New Roman" pitchFamily="18" charset="0"/>
              </a:rPr>
              <a:t>Позвонив по телефону, необходимо сообщить следующую информацию:</a:t>
            </a:r>
            <a:endParaRPr lang="ru-RU" sz="4400" b="1" i="1" dirty="0">
              <a:solidFill>
                <a:srgbClr val="FF0000"/>
              </a:solidFill>
              <a:latin typeface="Monotype Corsiva" panose="03010101010201010101" pitchFamily="66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563182"/>
            <a:ext cx="842493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sz="4000" b="1" i="1" dirty="0">
                <a:solidFill>
                  <a:srgbClr val="002060"/>
                </a:solidFill>
                <a:latin typeface="Monotype Corsiva" panose="03010101010201010101" pitchFamily="66" charset="0"/>
                <a:ea typeface="Times New Roman" pitchFamily="18" charset="0"/>
                <a:cs typeface="Times New Roman" pitchFamily="18" charset="0"/>
              </a:rPr>
              <a:t>точный адрес (улица, проспект, проезд, площадь, бульвар,);</a:t>
            </a:r>
            <a:r>
              <a:rPr lang="ru-RU" sz="4000" dirty="0">
                <a:solidFill>
                  <a:srgbClr val="002060"/>
                </a:solidFill>
                <a:latin typeface="Monotype Corsiva" panose="03010101010201010101" pitchFamily="66" charset="0"/>
              </a:rPr>
              <a:t> </a:t>
            </a: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sz="4000" b="1" i="1" dirty="0">
                <a:solidFill>
                  <a:srgbClr val="002060"/>
                </a:solidFill>
                <a:latin typeface="Monotype Corsiva" panose="03010101010201010101" pitchFamily="66" charset="0"/>
              </a:rPr>
              <a:t>номер дома, строения, корпуса;</a:t>
            </a: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sz="4000" b="1" i="1" dirty="0">
                <a:solidFill>
                  <a:srgbClr val="002060"/>
                </a:solidFill>
                <a:latin typeface="Monotype Corsiva" panose="03010101010201010101" pitchFamily="66" charset="0"/>
              </a:rPr>
              <a:t>что горит (дом, квартира, мусоропровод); </a:t>
            </a: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sz="4000" b="1" i="1" dirty="0">
                <a:solidFill>
                  <a:srgbClr val="002060"/>
                </a:solidFill>
                <a:latin typeface="Monotype Corsiva" panose="03010101010201010101" pitchFamily="66" charset="0"/>
              </a:rPr>
              <a:t>на каком этаже пожар; </a:t>
            </a: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sz="4000" b="1" i="1" dirty="0">
                <a:solidFill>
                  <a:srgbClr val="002060"/>
                </a:solidFill>
                <a:latin typeface="Monotype Corsiva" panose="03010101010201010101" pitchFamily="66" charset="0"/>
              </a:rPr>
              <a:t>фамилию и телефон (с которого звоните).</a:t>
            </a:r>
          </a:p>
        </p:txBody>
      </p:sp>
    </p:spTree>
    <p:extLst>
      <p:ext uri="{BB962C8B-B14F-4D97-AF65-F5344CB8AC3E}">
        <p14:creationId xmlns:p14="http://schemas.microsoft.com/office/powerpoint/2010/main" val="35984195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1856684" y="967318"/>
            <a:ext cx="5286616" cy="5286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7504" y="259432"/>
            <a:ext cx="87849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Не заливай водой горящие электроприборы!</a:t>
            </a:r>
          </a:p>
        </p:txBody>
      </p:sp>
    </p:spTree>
    <p:extLst>
      <p:ext uri="{BB962C8B-B14F-4D97-AF65-F5344CB8AC3E}">
        <p14:creationId xmlns:p14="http://schemas.microsoft.com/office/powerpoint/2010/main" val="27616270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" b="54"/>
          <a:stretch/>
        </p:blipFill>
        <p:spPr bwMode="auto">
          <a:xfrm>
            <a:off x="1619672" y="1196752"/>
            <a:ext cx="5904656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9512" y="188640"/>
            <a:ext cx="87849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Не открывай окна!</a:t>
            </a:r>
          </a:p>
        </p:txBody>
      </p:sp>
    </p:spTree>
    <p:extLst>
      <p:ext uri="{BB962C8B-B14F-4D97-AF65-F5344CB8AC3E}">
        <p14:creationId xmlns:p14="http://schemas.microsoft.com/office/powerpoint/2010/main" val="38949996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1691680" y="896526"/>
            <a:ext cx="5376613" cy="5411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9512" y="188640"/>
            <a:ext cx="87849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Прятаться во время пожара нельзя!</a:t>
            </a:r>
          </a:p>
        </p:txBody>
      </p:sp>
    </p:spTree>
    <p:extLst>
      <p:ext uri="{BB962C8B-B14F-4D97-AF65-F5344CB8AC3E}">
        <p14:creationId xmlns:p14="http://schemas.microsoft.com/office/powerpoint/2010/main" val="1263931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260648"/>
            <a:ext cx="80648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Причины возникновения  пожара дома</a:t>
            </a:r>
          </a:p>
        </p:txBody>
      </p:sp>
      <p:pic>
        <p:nvPicPr>
          <p:cNvPr id="7170" name="Picture 2" descr="http://player.myshared.ru/7/824801/slides/slide_2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"/>
          <a:stretch/>
        </p:blipFill>
        <p:spPr bwMode="auto">
          <a:xfrm>
            <a:off x="274645" y="968533"/>
            <a:ext cx="8578281" cy="477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835696" y="5745810"/>
            <a:ext cx="62646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0070C0"/>
                </a:solidFill>
                <a:latin typeface="Monotype Corsiva" panose="03010101010201010101" pitchFamily="66" charset="0"/>
              </a:rPr>
              <a:t>Детская шалость</a:t>
            </a:r>
          </a:p>
        </p:txBody>
      </p:sp>
    </p:spTree>
    <p:extLst>
      <p:ext uri="{BB962C8B-B14F-4D97-AF65-F5344CB8AC3E}">
        <p14:creationId xmlns:p14="http://schemas.microsoft.com/office/powerpoint/2010/main" val="19800833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2521293" y="2055624"/>
            <a:ext cx="4176464" cy="4287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7504" y="116632"/>
            <a:ext cx="92035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Постарайся покинуть помещение! Двигайся вдоль стены, закрыв нос и рот от дыма мокрой тряпкой! </a:t>
            </a:r>
          </a:p>
        </p:txBody>
      </p:sp>
    </p:spTree>
    <p:extLst>
      <p:ext uri="{BB962C8B-B14F-4D97-AF65-F5344CB8AC3E}">
        <p14:creationId xmlns:p14="http://schemas.microsoft.com/office/powerpoint/2010/main" val="16029745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2195736" y="1224744"/>
            <a:ext cx="4828737" cy="47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19672" y="188640"/>
            <a:ext cx="65527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Лифтом пользоваться нельзя!</a:t>
            </a:r>
          </a:p>
        </p:txBody>
      </p:sp>
    </p:spTree>
    <p:extLst>
      <p:ext uri="{BB962C8B-B14F-4D97-AF65-F5344CB8AC3E}">
        <p14:creationId xmlns:p14="http://schemas.microsoft.com/office/powerpoint/2010/main" val="15261263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2195736" y="1581000"/>
            <a:ext cx="4721480" cy="4659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9512" y="260648"/>
            <a:ext cx="911708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Сообщи о пожаре соседям и попроси их вызвать пожарных!</a:t>
            </a:r>
          </a:p>
        </p:txBody>
      </p:sp>
    </p:spTree>
    <p:extLst>
      <p:ext uri="{BB962C8B-B14F-4D97-AF65-F5344CB8AC3E}">
        <p14:creationId xmlns:p14="http://schemas.microsoft.com/office/powerpoint/2010/main" val="38912586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95973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player.myshared.ru/7/824801/slides/slide_1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252535" y="836712"/>
            <a:ext cx="8621486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419872" y="5517232"/>
            <a:ext cx="2520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0070C0"/>
                </a:solidFill>
                <a:latin typeface="Monotype Corsiva" panose="03010101010201010101" pitchFamily="66" charset="0"/>
              </a:rPr>
              <a:t>Курение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2535" y="188640"/>
            <a:ext cx="862148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Причины возникновения  пожара дома</a:t>
            </a:r>
          </a:p>
        </p:txBody>
      </p:sp>
    </p:spTree>
    <p:extLst>
      <p:ext uri="{BB962C8B-B14F-4D97-AF65-F5344CB8AC3E}">
        <p14:creationId xmlns:p14="http://schemas.microsoft.com/office/powerpoint/2010/main" val="3943301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298580" y="836712"/>
            <a:ext cx="8602824" cy="4405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98580" y="5242223"/>
            <a:ext cx="86028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0070C0"/>
                </a:solidFill>
                <a:latin typeface="Monotype Corsiva" panose="03010101010201010101" pitchFamily="66" charset="0"/>
              </a:rPr>
              <a:t>Оставление без присмотра электронагревательных приборов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98580" y="188640"/>
            <a:ext cx="86028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Причины возникновения  пожара дома</a:t>
            </a:r>
          </a:p>
        </p:txBody>
      </p:sp>
    </p:spTree>
    <p:extLst>
      <p:ext uri="{BB962C8B-B14F-4D97-AF65-F5344CB8AC3E}">
        <p14:creationId xmlns:p14="http://schemas.microsoft.com/office/powerpoint/2010/main" val="36796910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538" y="1053547"/>
            <a:ext cx="8064896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38538" y="5559336"/>
            <a:ext cx="80504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0070C0"/>
                </a:solidFill>
                <a:latin typeface="Monotype Corsiva" panose="03010101010201010101" pitchFamily="66" charset="0"/>
              </a:rPr>
              <a:t>Перегрузка электросети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260648"/>
            <a:ext cx="86409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Причины возникновения  пожара дома</a:t>
            </a:r>
          </a:p>
        </p:txBody>
      </p:sp>
    </p:spTree>
    <p:extLst>
      <p:ext uri="{BB962C8B-B14F-4D97-AF65-F5344CB8AC3E}">
        <p14:creationId xmlns:p14="http://schemas.microsoft.com/office/powerpoint/2010/main" val="40775545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player.myshared.ru/7/824801/slides/slide_1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58" b="4"/>
          <a:stretch/>
        </p:blipFill>
        <p:spPr bwMode="auto">
          <a:xfrm>
            <a:off x="2541983" y="836712"/>
            <a:ext cx="4348065" cy="4606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9512" y="5457288"/>
            <a:ext cx="87849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0070C0"/>
                </a:solidFill>
                <a:latin typeface="Monotype Corsiva" panose="03010101010201010101" pitchFamily="66" charset="0"/>
              </a:rPr>
              <a:t>Сушка белья над газовыми плитами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88640"/>
            <a:ext cx="87849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Причины возникновения  пожара дома</a:t>
            </a:r>
          </a:p>
        </p:txBody>
      </p:sp>
    </p:spTree>
    <p:extLst>
      <p:ext uri="{BB962C8B-B14F-4D97-AF65-F5344CB8AC3E}">
        <p14:creationId xmlns:p14="http://schemas.microsoft.com/office/powerpoint/2010/main" val="6631726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player.myshared.ru/7/824801/slides/slide_1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5" r="55974" b="694"/>
          <a:stretch/>
        </p:blipFill>
        <p:spPr bwMode="auto">
          <a:xfrm>
            <a:off x="2885898" y="1059756"/>
            <a:ext cx="3300198" cy="4322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9513" y="5373216"/>
            <a:ext cx="8712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Monotype Corsiva" panose="03010101010201010101" pitchFamily="66" charset="0"/>
              </a:rPr>
              <a:t>Затемнение электроламп сгораемыми материалами (бумагой, тканью)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9513" y="188640"/>
            <a:ext cx="871296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Причины возникновения  пожара дома</a:t>
            </a:r>
          </a:p>
        </p:txBody>
      </p:sp>
    </p:spTree>
    <p:extLst>
      <p:ext uri="{BB962C8B-B14F-4D97-AF65-F5344CB8AC3E}">
        <p14:creationId xmlns:p14="http://schemas.microsoft.com/office/powerpoint/2010/main" val="24813442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player.myshared.ru/7/824801/slides/slide_2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2771800" y="954298"/>
            <a:ext cx="3972407" cy="4382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9512" y="5301208"/>
            <a:ext cx="87849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Monotype Corsiva" panose="03010101010201010101" pitchFamily="66" charset="0"/>
              </a:rPr>
              <a:t>Неисправность электропроводки</a:t>
            </a:r>
          </a:p>
          <a:p>
            <a:pPr algn="ctr"/>
            <a:r>
              <a:rPr lang="ru-RU" sz="3600" b="1" dirty="0">
                <a:solidFill>
                  <a:srgbClr val="0070C0"/>
                </a:solidFill>
                <a:latin typeface="Monotype Corsiva" panose="03010101010201010101" pitchFamily="66" charset="0"/>
              </a:rPr>
              <a:t>Пользование самодельными предохранителями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88640"/>
            <a:ext cx="87849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Причины возникновения  пожара дома</a:t>
            </a:r>
          </a:p>
        </p:txBody>
      </p:sp>
    </p:spTree>
    <p:extLst>
      <p:ext uri="{BB962C8B-B14F-4D97-AF65-F5344CB8AC3E}">
        <p14:creationId xmlns:p14="http://schemas.microsoft.com/office/powerpoint/2010/main" val="6884717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player.myshared.ru/7/824801/slides/slide_2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1009722" y="896526"/>
            <a:ext cx="7326317" cy="4172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5575" y="5044534"/>
            <a:ext cx="873690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  <a:latin typeface="Monotype Corsiva" panose="03010101010201010101" pitchFamily="66" charset="0"/>
              </a:rPr>
              <a:t>Применение розжига печей легковоспламеняющихся и горючих жидкостей, выпадение углей, трещины в кладке, возгорание сажи в дымоходах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55575" y="188640"/>
            <a:ext cx="87369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Причины возникновения  пожара дома</a:t>
            </a:r>
          </a:p>
        </p:txBody>
      </p:sp>
    </p:spTree>
    <p:extLst>
      <p:ext uri="{BB962C8B-B14F-4D97-AF65-F5344CB8AC3E}">
        <p14:creationId xmlns:p14="http://schemas.microsoft.com/office/powerpoint/2010/main" val="25046690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Официальн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268</Words>
  <Application>Microsoft Office PowerPoint</Application>
  <PresentationFormat>Экран (4:3)</PresentationFormat>
  <Paragraphs>46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23</vt:i4>
      </vt:variant>
    </vt:vector>
  </HeadingPairs>
  <TitlesOfParts>
    <vt:vector size="31" baseType="lpstr">
      <vt:lpstr>Arial</vt:lpstr>
      <vt:lpstr>Calibri</vt:lpstr>
      <vt:lpstr>Georgia</vt:lpstr>
      <vt:lpstr>Monotype Corsiva</vt:lpstr>
      <vt:lpstr>Wingdings</vt:lpstr>
      <vt:lpstr>Wingdings 2</vt:lpstr>
      <vt:lpstr>1_Официальная</vt:lpstr>
      <vt:lpstr>Официальная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Елена Таланова</cp:lastModifiedBy>
  <cp:revision>18</cp:revision>
  <dcterms:created xsi:type="dcterms:W3CDTF">2017-03-31T10:23:56Z</dcterms:created>
  <dcterms:modified xsi:type="dcterms:W3CDTF">2021-02-20T10:33:13Z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2204177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